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handoutMasterIdLst>
    <p:handoutMasterId r:id="rId13"/>
  </p:handoutMasterIdLst>
  <p:sldIdLst>
    <p:sldId id="325" r:id="rId4"/>
    <p:sldId id="326" r:id="rId5"/>
    <p:sldId id="369" r:id="rId6"/>
    <p:sldId id="367" r:id="rId7"/>
    <p:sldId id="371" r:id="rId8"/>
    <p:sldId id="368" r:id="rId9"/>
    <p:sldId id="372" r:id="rId10"/>
    <p:sldId id="370" r:id="rId11"/>
    <p:sldId id="3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94" autoAdjust="0"/>
  </p:normalViewPr>
  <p:slideViewPr>
    <p:cSldViewPr>
      <p:cViewPr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B7EA394-6303-4307-948D-7EDE62ABBDF6}" type="datetimeFigureOut">
              <a:rPr lang="fa-IR" smtClean="0"/>
              <a:t>1443/07/21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A7E1B35-BF37-4921-B9AD-C5B9CFB0758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970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C1A15-3A12-4284-A1A6-3217260A3293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4141095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3D3D178E-2CEF-4826-9967-0FB993287599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740769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4410F-7E01-4405-9F57-3C13B0A4F5FA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2460225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EB85F-2C7F-4336-8373-630616828E68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433651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DCA3B-5E9D-450B-B296-7C1001411893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311431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76B85-8CF5-4EFD-98AB-24BF955E820F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838984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950" y="6376988"/>
            <a:ext cx="2133600" cy="365125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6305FE22-7A38-4A35-8C2C-3D6EA4622CB1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826253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729E2-0325-4301-AF55-0E92DE2633A3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855464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04E5D-4DB8-4EC3-B69D-CF9D41F69AA1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621241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F571-0625-4988-AF4C-298B2E2CF624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957541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222EF-4391-4235-9E7E-0EAF2DE83CC9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101723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7131C-6907-43B2-8E3A-5ABAD550A85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2107781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73025"/>
            <a:ext cx="8083550" cy="690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225" y="968375"/>
            <a:ext cx="3935413" cy="5149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99038" y="968375"/>
            <a:ext cx="3937000" cy="2498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99038" y="3619500"/>
            <a:ext cx="3937000" cy="2498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C0411-61CB-47E6-812F-B23857B2D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586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C1A15-3A12-4284-A1A6-3217260A3293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42730963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fld id="{3D3D178E-2CEF-4826-9967-0FB993287599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799161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4410F-7E01-4405-9F57-3C13B0A4F5FA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19171832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EB85F-2C7F-4336-8373-630616828E68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732647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DCA3B-5E9D-450B-B296-7C1001411893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113777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76B85-8CF5-4EFD-98AB-24BF955E820F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13390101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950" y="6376988"/>
            <a:ext cx="2133600" cy="365125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6305FE22-7A38-4A35-8C2C-3D6EA4622CB1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2972784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729E2-0325-4301-AF55-0E92DE2633A3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21702356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04E5D-4DB8-4EC3-B69D-CF9D41F69AA1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6012196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F571-0625-4988-AF4C-298B2E2CF624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14596249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222EF-4391-4235-9E7E-0EAF2DE83CC9}" type="slidenum">
              <a:rPr lang="fa-IR" altLang="en-US"/>
              <a:pPr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36311420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7131C-6907-43B2-8E3A-5ABAD550A85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67521602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73025"/>
            <a:ext cx="8083550" cy="690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225" y="968375"/>
            <a:ext cx="3935413" cy="5149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99038" y="968375"/>
            <a:ext cx="3937000" cy="2498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99038" y="3619500"/>
            <a:ext cx="3937000" cy="2498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C0411-61CB-47E6-812F-B23857B2D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29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D3A0-9DF4-43CE-A3D6-308B5D8D61FC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7D3A0-9DF4-43CE-A3D6-308B5D8D61FC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1CA0F-FA67-4D09-9B22-2D41C2645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38" y="14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1" eaLnBrk="1" hangingPunct="1">
              <a:defRPr sz="14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1574B-FA75-4C09-BBFE-B847FC54FC7E}" type="slidenum">
              <a:rPr lang="fa-I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177152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38" y="14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1" eaLnBrk="1" hangingPunct="1">
              <a:defRPr sz="14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1574B-FA75-4C09-BBFE-B847FC54FC7E}" type="slidenum">
              <a:rPr lang="fa-I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a-IR" altLang="en-US"/>
          </a:p>
        </p:txBody>
      </p:sp>
    </p:spTree>
    <p:extLst>
      <p:ext uri="{BB962C8B-B14F-4D97-AF65-F5344CB8AC3E}">
        <p14:creationId xmlns:p14="http://schemas.microsoft.com/office/powerpoint/2010/main" val="277016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233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1550" y="4221163"/>
            <a:ext cx="7429500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indent="215900" algn="ctr" rtl="1" fontAlgn="base">
              <a:spcBef>
                <a:spcPct val="0"/>
              </a:spcBef>
              <a:spcAft>
                <a:spcPct val="0"/>
              </a:spcAft>
              <a:tabLst>
                <a:tab pos="692150" algn="l"/>
              </a:tabLst>
              <a:defRPr/>
            </a:pPr>
            <a:r>
              <a:rPr lang="fa-IR" sz="2400" dirty="0" smtClean="0">
                <a:solidFill>
                  <a:prstClr val="black"/>
                </a:solidFill>
                <a:latin typeface="Arial" pitchFamily="34" charset="0"/>
                <a:cs typeface="B Homa" pitchFamily="2" charset="-78"/>
              </a:rPr>
              <a:t>فرایند های مدیریت امور مالی ستاد</a:t>
            </a:r>
          </a:p>
          <a:p>
            <a:pPr indent="215900" algn="ctr" rtl="1" fontAlgn="base">
              <a:spcBef>
                <a:spcPct val="0"/>
              </a:spcBef>
              <a:spcAft>
                <a:spcPct val="0"/>
              </a:spcAft>
              <a:tabLst>
                <a:tab pos="692150" algn="l"/>
              </a:tabLst>
              <a:defRPr/>
            </a:pPr>
            <a:r>
              <a:rPr lang="fa-IR" sz="2400" dirty="0" smtClean="0">
                <a:solidFill>
                  <a:prstClr val="black"/>
                </a:solidFill>
                <a:latin typeface="Arial" pitchFamily="34" charset="0"/>
                <a:cs typeface="B Homa" pitchFamily="2" charset="-78"/>
              </a:rPr>
              <a:t>بهمن ماه  1400</a:t>
            </a:r>
          </a:p>
          <a:p>
            <a:pPr indent="215900" algn="ctr" rtl="1" fontAlgn="base">
              <a:spcBef>
                <a:spcPct val="0"/>
              </a:spcBef>
              <a:spcAft>
                <a:spcPct val="0"/>
              </a:spcAft>
              <a:tabLst>
                <a:tab pos="692150" algn="l"/>
              </a:tabLst>
              <a:defRPr/>
            </a:pPr>
            <a:endParaRPr lang="fa-IR" sz="2400" dirty="0" smtClean="0">
              <a:solidFill>
                <a:prstClr val="black"/>
              </a:solidFill>
              <a:latin typeface="Arial" pitchFamily="34" charset="0"/>
              <a:cs typeface="B Homa" pitchFamily="2" charset="-78"/>
            </a:endParaRPr>
          </a:p>
          <a:p>
            <a:pPr indent="215900" algn="ctr" rtl="1" fontAlgn="base">
              <a:spcBef>
                <a:spcPct val="0"/>
              </a:spcBef>
              <a:spcAft>
                <a:spcPct val="0"/>
              </a:spcAft>
              <a:tabLst>
                <a:tab pos="692150" algn="l"/>
              </a:tabLst>
              <a:defRPr/>
            </a:pPr>
            <a:endParaRPr lang="en-US" sz="2400" dirty="0">
              <a:solidFill>
                <a:prstClr val="black"/>
              </a:solidFill>
              <a:latin typeface="Arial" pitchFamily="34" charset="0"/>
              <a:cs typeface="B Homa" pitchFamily="2" charset="-78"/>
            </a:endParaRPr>
          </a:p>
        </p:txBody>
      </p:sp>
      <p:pic>
        <p:nvPicPr>
          <p:cNvPr id="12291" name="Picture 3" descr="Iums.ac.ir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787525"/>
            <a:ext cx="2152650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129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" y="908719"/>
            <a:ext cx="9143999" cy="5949281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6619" y="281843"/>
            <a:ext cx="7920880" cy="461665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400" b="1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B Homa" pitchFamily="2" charset="-78"/>
              </a:rPr>
              <a:t>اداره نظارت بر اسناد  طرح های عمرانی </a:t>
            </a:r>
            <a:endParaRPr lang="fa-IR" sz="2400" dirty="0">
              <a:solidFill>
                <a:prstClr val="white"/>
              </a:solidFill>
              <a:ea typeface="Times New Roman" pitchFamily="18" charset="0"/>
              <a:cs typeface="B Homa" pitchFamily="2" charset="-78"/>
            </a:endParaRPr>
          </a:p>
        </p:txBody>
      </p:sp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199630"/>
              </p:ext>
            </p:extLst>
          </p:nvPr>
        </p:nvGraphicFramePr>
        <p:xfrm>
          <a:off x="1114425" y="1412775"/>
          <a:ext cx="6915150" cy="2876055"/>
        </p:xfrm>
        <a:graphic>
          <a:graphicData uri="http://schemas.openxmlformats.org/drawingml/2006/table">
            <a:tbl>
              <a:tblPr rtl="1" firstRow="1" firstCol="1" bandRow="1"/>
              <a:tblGrid>
                <a:gridCol w="445521"/>
                <a:gridCol w="3757820"/>
                <a:gridCol w="713866"/>
                <a:gridCol w="640400"/>
                <a:gridCol w="640402"/>
                <a:gridCol w="717141"/>
              </a:tblGrid>
              <a:tr h="694061">
                <a:tc gridSpan="6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مدیریت امور مالی (اداره </a:t>
                      </a:r>
                      <a:r>
                        <a:rPr lang="fa-IR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نظارت براسناد  طرح های عمرانی </a:t>
                      </a:r>
                      <a:r>
                        <a:rPr lang="ar-SA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)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247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ردیف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عنوان فرایند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نوع فرایند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توضیحات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اصلی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پشتیبانی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مدیریتی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263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3" action="ppaction://hlinksldjump"/>
                        </a:rPr>
                        <a:t>در یافت اسناد خزانه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*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63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2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4" action="ppaction://hlinksldjump"/>
                        </a:rPr>
                        <a:t>فرایند تهاتر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*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63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5" action="ppaction://hlinksldjump"/>
                        </a:rPr>
                        <a:t>فرایند مفاصا حساب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Zar" panose="00000400000000000000" pitchFamily="2" charset="-78"/>
                        </a:rPr>
                        <a:t>*</a:t>
                      </a:r>
                      <a:endParaRPr lang="en-US" sz="12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64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08718"/>
            <a:ext cx="9143999" cy="5949281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6619" y="281843"/>
            <a:ext cx="7920880" cy="461665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400" b="1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B Homa" pitchFamily="2" charset="-78"/>
              </a:rPr>
              <a:t>اداره نظارت بر اسناد  طرح های عمرانی فرایند 1</a:t>
            </a:r>
            <a:endParaRPr lang="fa-IR" sz="2400" dirty="0">
              <a:solidFill>
                <a:prstClr val="white"/>
              </a:solidFill>
              <a:ea typeface="Times New Roman" pitchFamily="18" charset="0"/>
              <a:cs typeface="B Homa" pitchFamily="2" charset="-78"/>
            </a:endParaRPr>
          </a:p>
        </p:txBody>
      </p:sp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3" y="980728"/>
            <a:ext cx="4536504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51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67084"/>
              </p:ext>
            </p:extLst>
          </p:nvPr>
        </p:nvGraphicFramePr>
        <p:xfrm>
          <a:off x="1115616" y="116633"/>
          <a:ext cx="7200800" cy="6753846"/>
        </p:xfrm>
        <a:graphic>
          <a:graphicData uri="http://schemas.openxmlformats.org/drawingml/2006/table">
            <a:tbl>
              <a:tblPr rtl="1" firstRow="1" firstCol="1" bandRow="1"/>
              <a:tblGrid>
                <a:gridCol w="5595739"/>
                <a:gridCol w="1605061"/>
              </a:tblGrid>
              <a:tr h="54246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شناسنامه فرآیند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</a:t>
                      </a: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شماره 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 سازمانی: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6637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3" action="ppaction://hlinksldjump"/>
                        </a:rPr>
                        <a:t>نام فرآیند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3" action="ppaction://hlinksldjump"/>
                        </a:rPr>
                        <a:t> : </a:t>
                      </a: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3" action="ppaction://hlinksldjump"/>
                        </a:rPr>
                        <a:t>فرایند دریافت اسناد خزانه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اداره  نظارت بر طرح های عمرانی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8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 مسئول : اداره  نظارت بر طرح های عمرانی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69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شرح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: </a:t>
                      </a: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اسناد خزانه اسلامی و یا اوراق بدهی </a:t>
                      </a:r>
                      <a:r>
                        <a:rPr lang="ar-SA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، برای تامین نیازهای مالی دولت منتشر می‌شود که . با تاکید بر روی بازپرداخت بدهی‌های پیمانکاران دولت میباشد , فرایند با دریافت تخصیص از خزانه شروع میشود و در طی آن کنترل صورت وضعیت ها </a:t>
                      </a:r>
                      <a:r>
                        <a:rPr lang="ar-SA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ar-SA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کنترل تقاضانامه ها </a:t>
                      </a:r>
                      <a:r>
                        <a:rPr lang="ar-SA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ar-SA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ارسال تقاضانامه ها به بانک عامل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1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ورودی‌ فرآیند  : دریافت تخصیص بابت اسناد خزانه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1143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4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خروجی­ فرآیند :  دریافت قبض اسناد خزانه 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4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نوع فرآیند :  اصلی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0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واحدهای همکار :واحد های تابعه -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10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ابزارهای اجرایی و منابع مصرفی (نرم افزار، سخت افزار، فرم ها و...) :  نیروی انسانی متخصص دارای دانش لازم حسابداری ثبت اسنادخزانه -  فرم ها استاندارد  -  سیستم روزآمد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3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متوسط زمان اجرا :   با توجه به الام اعتبار یا تخصیص اسناد خزانه از طرف دولت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04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قوانین و مقررات حاکم بر فرآیند : آیین نامه مالی و معاملاتی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قوانین حاکم بر صدور اسناد مالی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67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شاخص‌هاي کلیدی نظارت بر فرآیند:  :  نسبت کل اعتبارات دریافتی بابت اسناد خزانه به کل بدهی ها در یک سال مالی  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9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اهداف فرآیند :  شفافیت  مالی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نظارت و کنترل   - گزارشگری مالی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fa-I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3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ذینفعان فرآیند : واحد های تابعه    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مدیریت  امور مالی ستاد  - پیمانکاران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3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پیشنهاد اصلاح فرآیند  :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79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و نام خانوادگی کارشناس تکمیل کننده فرم: شرافت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امضا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و نام خانوادگی سرپرست مستقیم: شرافت 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امضا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8511" marR="385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64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90104" y="1059168"/>
            <a:ext cx="9143999" cy="5949281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6619" y="281843"/>
            <a:ext cx="7920880" cy="461665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400" b="1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B Homa" pitchFamily="2" charset="-78"/>
              </a:rPr>
              <a:t>اداره نظارت بر اسناد  طرح های عمرانی فرایند 2</a:t>
            </a:r>
            <a:endParaRPr lang="fa-IR" sz="2400" dirty="0">
              <a:solidFill>
                <a:prstClr val="white"/>
              </a:solidFill>
              <a:ea typeface="Times New Roman" pitchFamily="18" charset="0"/>
              <a:cs typeface="B Homa" pitchFamily="2" charset="-78"/>
            </a:endParaRPr>
          </a:p>
        </p:txBody>
      </p:sp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6756" y="1124744"/>
            <a:ext cx="5550488" cy="573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16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067310"/>
              </p:ext>
            </p:extLst>
          </p:nvPr>
        </p:nvGraphicFramePr>
        <p:xfrm>
          <a:off x="1475657" y="0"/>
          <a:ext cx="6120680" cy="7180082"/>
        </p:xfrm>
        <a:graphic>
          <a:graphicData uri="http://schemas.openxmlformats.org/drawingml/2006/table">
            <a:tbl>
              <a:tblPr rtl="1" firstRow="1" firstCol="1" bandRow="1"/>
              <a:tblGrid>
                <a:gridCol w="4717820"/>
                <a:gridCol w="1402860"/>
              </a:tblGrid>
              <a:tr h="56534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شناسنامه فرآیند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شماره 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 سازمانی: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7760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3" action="ppaction://hlinksldjump"/>
                        </a:rPr>
                        <a:t>نام فرآیند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3" action="ppaction://hlinksldjump"/>
                        </a:rPr>
                        <a:t> : 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3" action="ppaction://hlinksldjump"/>
                        </a:rPr>
                        <a:t>فرایند دریافت اسناد خزانه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اداره  نظارت بر طرح های عمرانی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0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 مسئول : اداره  نظارت بر طرح های عمرانی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71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شرح  : در اجرای بند و   </a:t>
                      </a:r>
                      <a:r>
                        <a:rPr lang="ar-S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تبصره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( 5) </a:t>
                      </a:r>
                      <a:r>
                        <a:rPr lang="ar-S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ماده واحده قانون بودجه سال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1399 </a:t>
                      </a:r>
                      <a:r>
                        <a:rPr lang="ar-S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كل كشور و تبصره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( 3) </a:t>
                      </a:r>
                      <a:r>
                        <a:rPr lang="ar-S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( 4) </a:t>
                      </a:r>
                      <a:r>
                        <a:rPr lang="ar-S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ذيل ماده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( 3) </a:t>
                      </a:r>
                      <a:r>
                        <a:rPr lang="ar-S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آيين نامه اجرايي آن 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و هم چنین </a:t>
                      </a:r>
                      <a:r>
                        <a:rPr lang="ar-S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تصويب نامه هيأت وزيران به شماره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51791 /</a:t>
                      </a:r>
                      <a:r>
                        <a:rPr lang="ar-S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57869 </a:t>
                      </a:r>
                      <a:r>
                        <a:rPr lang="ar-S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ه مورخ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12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به منظور </a:t>
                      </a:r>
                      <a:r>
                        <a:rPr lang="ar-SA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تسويه و تهاتر بدهي هاي دولت به اشخاص حقيقي و حقوقي غيردولتي با بدهي اشخاص يادشده به دولت ، منوط به اخذ تأييديه از اين سازمان و صدور تخصيص اعتبار مي باشد</a:t>
                      </a: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.</a:t>
                      </a: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که در طی این فرایند درخواست ها از واحد ها جمع اوری شده  و ضمن کنترل منضمات  , درخواست ها در سامانه وزارت اقتصاد و دارایی بار گزاری و پس از تایید عملیات تهاتر آغاز </a:t>
                      </a:r>
                      <a:r>
                        <a:rPr lang="en-US" sz="9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9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میگردد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ورودی‌ فرآیند  : دریافت بخشنامه تهاتر از وزارت اقتصاد و دارایی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1143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13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خروجی­ فرآیند :  تایید درخواست ها توسط سازمان عامل  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2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نوع فرآیند :  اصلی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4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واحدهای همکار : واحد های تابعه -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5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ابزارهای اجرایی و منابع مصرفی (نرم افزار، سخت افزار، فرم ها و...) :  نیروی انسانی متخصص دارای دانش لازم حسابداری ثبت اسنادخزانه -  فرم ها استاندارد  -  سیستم روزآمد- سامانه وزارت اقتصاد و دارایی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7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متوسط زمان اجرا :   با توجه درخواست های وارده 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33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قوانین و مقررات حاکم بر فرآیند : آیین نامه مالی و معاملاتی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قوانین حاکم بر صدور اسناد مالی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4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شاخص‌هاي کلیدی نظارت بر فرآیند:  :  نسبت کل  درخواست ها ی تایید شده  توسط وزارت امور اقتصاد و دارایی به کل درخواست های وارده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6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اهداف فرآیند :  شفافیت  مالی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نظارت و کنترل 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fa-I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7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ذینفعان فرآیند : واحد های تابعه     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مدیریت  امور مالی ستاد  - پیمانکاران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6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پیشنهاد اصلاح فرآیند  :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95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و نام خانوادگی کارشناس تکمیل کننده فرم: شرافت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امضا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و نام خانوادگی سرپرست مستقیم: شرافت 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امضا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978" marR="379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629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753" y="1073931"/>
            <a:ext cx="9143999" cy="5949281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sz="2400" dirty="0" smtClean="0">
              <a:cs typeface="B Nazanin" panose="00000400000000000000" pitchFamily="2" charset="-78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6619" y="281843"/>
            <a:ext cx="7920880" cy="461665"/>
          </a:xfrm>
          <a:prstGeom prst="rect">
            <a:avLst/>
          </a:prstGeom>
          <a:solidFill>
            <a:srgbClr val="003399"/>
          </a:solidFill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400" b="1" dirty="0" smtClean="0">
                <a:solidFill>
                  <a:prstClr val="white"/>
                </a:solidFill>
                <a:latin typeface="Times New Roman" pitchFamily="18" charset="0"/>
                <a:ea typeface="Times New Roman" pitchFamily="18" charset="0"/>
                <a:cs typeface="B Homa" pitchFamily="2" charset="-78"/>
              </a:rPr>
              <a:t>اداره نظارت بر  اسناد طرح های عمرانی فرایند 3</a:t>
            </a:r>
            <a:endParaRPr lang="fa-IR" sz="2400" dirty="0">
              <a:solidFill>
                <a:prstClr val="white"/>
              </a:solidFill>
              <a:ea typeface="Times New Roman" pitchFamily="18" charset="0"/>
              <a:cs typeface="B Homa" pitchFamily="2" charset="-78"/>
            </a:endParaRPr>
          </a:p>
        </p:txBody>
      </p:sp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1196752"/>
            <a:ext cx="4536504" cy="566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8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ums.ac.ir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77459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878670"/>
              </p:ext>
            </p:extLst>
          </p:nvPr>
        </p:nvGraphicFramePr>
        <p:xfrm>
          <a:off x="1619672" y="1"/>
          <a:ext cx="5832648" cy="6916024"/>
        </p:xfrm>
        <a:graphic>
          <a:graphicData uri="http://schemas.openxmlformats.org/drawingml/2006/table">
            <a:tbl>
              <a:tblPr rtl="1" firstRow="1" firstCol="1" bandRow="1"/>
              <a:tblGrid>
                <a:gridCol w="4495805"/>
                <a:gridCol w="1336843"/>
              </a:tblGrid>
              <a:tr h="55410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شناسنامه فرآیند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</a:t>
                      </a: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شماره 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 سازمانی: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35049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3" action="ppaction://hlinksldjump"/>
                        </a:rPr>
                        <a:t>نام فرآیند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3" action="ppaction://hlinksldjump"/>
                        </a:rPr>
                        <a:t> : </a:t>
                      </a: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  <a:hlinkClick r:id="rId3" action="ppaction://hlinksldjump"/>
                        </a:rPr>
                        <a:t>فرایند درخواست شرکت ها جهت صدور مفاصا حساب 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اداره  نظارت بر طرح های عمرانی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8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 مسئول : اداره  نظارت بر طرح های عمرانی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53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شرح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: </a:t>
                      </a:r>
                      <a:r>
                        <a:rPr lang="en-US" sz="1000" b="1" dirty="0">
                          <a:effectLst/>
                          <a:latin typeface="B Nazanin" panose="00000400000000000000" pitchFamily="2" charset="-78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پیرو قوانین و مقررات جاری جهت صدور مفاصا حساب  پیمانکاران  در جریان قراردادها  در معاملات دولتی فرایند صدور مفاصا حساب  پیمانکاران  با دریافت  درخواست از پیمانکار </a:t>
                      </a: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کنترل وضعیت بیمه  - کنترل  لیست های بیمه </a:t>
                      </a: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و در نهایت صدور مفاصا حساب انجام میشود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66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ورودی‌ فرآیند  : درخواست های واحد های تابعه برای پیمانکاران جهت صدور مفاصا  حساب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1143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5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خروجی­ فرآیند :   صدور مفاصا حساب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نوع فرآیند :  اصلی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83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واحدهای همکار : </a:t>
                      </a: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واحد های تابعه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54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ابزارهای اجرایی و منابع مصرفی (نرم افزار، سخت افزار، فرم ها و...) :  نیروی انسانی متخصص  دارای دانش  لازم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 فرم های قرارداد  -  درخواست واحد ها -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سیستم روزآمد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فرم های استاندارد -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53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متوسط زمان اجرا :   با توجه به درخواست های واحد های تابعه   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8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قوانین و مقررات حاکم بر فرآیند : آیین نامه مالی و معاملاتی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دستورالعمل ها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–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ایین نامه ها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03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شاخص‌هاي کلیدی نظارت بر فرآیند:    نسبت  تعداد مفاصا حساب های صادره به کل قراردادها در یک روند مشخص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91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اهداف فرآیند :  نظارت و کنترل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–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پاسخگویی مالی 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143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735" algn="r"/>
                          <a:tab pos="171450" algn="r"/>
                        </a:tabLst>
                      </a:pPr>
                      <a:r>
                        <a:rPr lang="fa-I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34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ذینفعان فرآیند : واحد های تابعه    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 مدیریت  امور مالی ستاد  -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اداره نظارت بر طرح های عمرانی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امور قراردادها 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پیمانکاران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845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93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پیشنهاد اصلاح فرآیند  :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99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و نام خانوادگی کارشناس تکمیل کننده فرم: شرافت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امضا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نام و نام خانوادگی سرپرست مستقیم: شرافت 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تاریخ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Low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امضا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021" marR="390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63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3874</TotalTime>
  <Words>911</Words>
  <Application>Microsoft Office PowerPoint</Application>
  <PresentationFormat>On-screen Show (4:3)</PresentationFormat>
  <Paragraphs>141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 Homa</vt:lpstr>
      <vt:lpstr>B Nazanin</vt:lpstr>
      <vt:lpstr>B Zar</vt:lpstr>
      <vt:lpstr>Calibri</vt:lpstr>
      <vt:lpstr>Sakkal Majalla</vt:lpstr>
      <vt:lpstr>Times New Roman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Paria Saatchi</dc:creator>
  <cp:lastModifiedBy>نرگس حکیمی عصمت پرست</cp:lastModifiedBy>
  <cp:revision>321</cp:revision>
  <cp:lastPrinted>2022-02-13T10:03:30Z</cp:lastPrinted>
  <dcterms:created xsi:type="dcterms:W3CDTF">2013-01-16T11:19:29Z</dcterms:created>
  <dcterms:modified xsi:type="dcterms:W3CDTF">2022-02-22T12:12:52Z</dcterms:modified>
</cp:coreProperties>
</file>